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82" r:id="rId6"/>
    <p:sldId id="261" r:id="rId7"/>
    <p:sldId id="283" r:id="rId8"/>
    <p:sldId id="285" r:id="rId9"/>
    <p:sldId id="284" r:id="rId10"/>
    <p:sldId id="275" r:id="rId11"/>
    <p:sldId id="262" r:id="rId12"/>
    <p:sldId id="264" r:id="rId13"/>
    <p:sldId id="274" r:id="rId14"/>
    <p:sldId id="276" r:id="rId15"/>
    <p:sldId id="286" r:id="rId16"/>
    <p:sldId id="277" r:id="rId17"/>
    <p:sldId id="270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5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62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2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8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2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62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8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99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9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25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77A1A336-6367-4C50-8048-6C00AA676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EDA826-0CC6-45C8-B90F-CB99E02CF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56E8AB-DA6D-49AA-9CC7-BB56FE97C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810107"/>
            <a:ext cx="4761571" cy="298109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Diplomatura en Ciencias de Datos</a:t>
            </a: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F5468C-592A-4D57-89A8-53A81F93F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420092"/>
            <a:ext cx="6427694" cy="2742332"/>
          </a:xfrm>
        </p:spPr>
        <p:txBody>
          <a:bodyPr anchor="t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Trabajo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Práctico</a:t>
            </a:r>
            <a:r>
              <a:rPr lang="en-US" dirty="0">
                <a:solidFill>
                  <a:schemeClr val="bg1"/>
                </a:solidFill>
              </a:rPr>
              <a:t> Final </a:t>
            </a:r>
          </a:p>
          <a:p>
            <a:r>
              <a:rPr lang="en-US" dirty="0" err="1">
                <a:solidFill>
                  <a:schemeClr val="bg1"/>
                </a:solidFill>
              </a:rPr>
              <a:t>Módulo</a:t>
            </a:r>
            <a:r>
              <a:rPr lang="en-US" dirty="0">
                <a:solidFill>
                  <a:schemeClr val="bg1"/>
                </a:solidFill>
              </a:rPr>
              <a:t> 5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Alumno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Pavelek Israel</a:t>
            </a:r>
          </a:p>
          <a:p>
            <a:endParaRPr lang="es-ES" sz="6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DDA327-270B-43AF-BDBD-2EB50E83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onvenio Marco con la UTN - Facultad Regional Córdoba | E-Fundaap">
            <a:extLst>
              <a:ext uri="{FF2B5EF4-FFF2-40B4-BE49-F238E27FC236}">
                <a16:creationId xmlns:a16="http://schemas.microsoft.com/office/drawing/2014/main" id="{EFFAFA55-0F60-4281-ABB8-D5FB8F5AD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75" y="5933153"/>
            <a:ext cx="2318605" cy="9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83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7B3688-C4AC-49F0-9BFE-3C0D83939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Selección del target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EFD60A-6CBB-4530-AF27-8F03D47C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1" y="2491287"/>
            <a:ext cx="6569652" cy="404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Stars Star Ratings Review - Free vector graphic on Pixabay">
            <a:extLst>
              <a:ext uri="{FF2B5EF4-FFF2-40B4-BE49-F238E27FC236}">
                <a16:creationId xmlns:a16="http://schemas.microsoft.com/office/drawing/2014/main" id="{0E5BD3EC-720D-4F16-B4EA-C6779F959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18" y="1330605"/>
            <a:ext cx="4463473" cy="446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8A0478B-65F3-4A79-A04E-180B5B6396B4}"/>
              </a:ext>
            </a:extLst>
          </p:cNvPr>
          <p:cNvSpPr/>
          <p:nvPr/>
        </p:nvSpPr>
        <p:spPr>
          <a:xfrm>
            <a:off x="6733309" y="1154545"/>
            <a:ext cx="4897870" cy="111760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0FDF5BE-A354-4B8D-B310-3D1F5032056E}"/>
              </a:ext>
            </a:extLst>
          </p:cNvPr>
          <p:cNvSpPr/>
          <p:nvPr/>
        </p:nvSpPr>
        <p:spPr>
          <a:xfrm>
            <a:off x="6755102" y="4927600"/>
            <a:ext cx="4897870" cy="111760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074" name="Picture 2" descr="861 Useless Useful Photos - Free &amp;amp; Royalty-Free Stock Photos from Dreamstime">
            <a:extLst>
              <a:ext uri="{FF2B5EF4-FFF2-40B4-BE49-F238E27FC236}">
                <a16:creationId xmlns:a16="http://schemas.microsoft.com/office/drawing/2014/main" id="{A3758F12-C4E9-4E50-A1AB-E4E2A8F55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522" y="2830885"/>
            <a:ext cx="2692400" cy="164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919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FC692A2-4595-4B0A-AC16-8CDD22F6FEC4}"/>
              </a:ext>
            </a:extLst>
          </p:cNvPr>
          <p:cNvSpPr txBox="1"/>
          <p:nvPr/>
        </p:nvSpPr>
        <p:spPr>
          <a:xfrm>
            <a:off x="780088" y="472363"/>
            <a:ext cx="668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Normalización</a:t>
            </a:r>
            <a:endParaRPr lang="es-AR" sz="2400" dirty="0"/>
          </a:p>
        </p:txBody>
      </p:sp>
      <p:pic>
        <p:nvPicPr>
          <p:cNvPr id="1026" name="Picture 2" descr="Remove Stop Words From a Block of Text - Introduction to Natural Language  Processing - OpenClassrooms">
            <a:extLst>
              <a:ext uri="{FF2B5EF4-FFF2-40B4-BE49-F238E27FC236}">
                <a16:creationId xmlns:a16="http://schemas.microsoft.com/office/drawing/2014/main" id="{56F4C331-7F3C-41DC-8EC2-65A4CA33E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4263544"/>
            <a:ext cx="66389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rstand Python string.punctuation and Remove Punctuation in a Sentence -  Python Tutorial">
            <a:extLst>
              <a:ext uri="{FF2B5EF4-FFF2-40B4-BE49-F238E27FC236}">
                <a16:creationId xmlns:a16="http://schemas.microsoft.com/office/drawing/2014/main" id="{80A24884-1E6A-4EAB-9481-3C2295CBB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027" y="668289"/>
            <a:ext cx="64770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ual es la Función de los Números -【¿ Para qué Sirven los Números ? 】">
            <a:extLst>
              <a:ext uri="{FF2B5EF4-FFF2-40B4-BE49-F238E27FC236}">
                <a16:creationId xmlns:a16="http://schemas.microsoft.com/office/drawing/2014/main" id="{1063D454-9B05-44F5-91EF-F465618A5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55" y="1312911"/>
            <a:ext cx="3810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294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nguage Detection">
            <a:extLst>
              <a:ext uri="{FF2B5EF4-FFF2-40B4-BE49-F238E27FC236}">
                <a16:creationId xmlns:a16="http://schemas.microsoft.com/office/drawing/2014/main" id="{A9DCE787-9A79-4707-991D-8ADC9CBFD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60" y="1722581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0E85765E-2BF3-419C-B1C1-1AA80F94C887}"/>
              </a:ext>
            </a:extLst>
          </p:cNvPr>
          <p:cNvSpPr txBox="1"/>
          <p:nvPr/>
        </p:nvSpPr>
        <p:spPr>
          <a:xfrm>
            <a:off x="780088" y="472363"/>
            <a:ext cx="668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Detección del idioma</a:t>
            </a:r>
            <a:endParaRPr lang="es-AR" sz="2400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877DF9D-DDB3-4E9F-B79C-C8EB4964CB9A}"/>
              </a:ext>
            </a:extLst>
          </p:cNvPr>
          <p:cNvSpPr/>
          <p:nvPr/>
        </p:nvSpPr>
        <p:spPr>
          <a:xfrm>
            <a:off x="5212388" y="3810000"/>
            <a:ext cx="3161145" cy="1143000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9082D4C-0085-4207-B4EB-AFACA1699005}"/>
              </a:ext>
            </a:extLst>
          </p:cNvPr>
          <p:cNvSpPr/>
          <p:nvPr/>
        </p:nvSpPr>
        <p:spPr>
          <a:xfrm>
            <a:off x="8959273" y="5218545"/>
            <a:ext cx="2419927" cy="1025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99% en inglés</a:t>
            </a:r>
          </a:p>
        </p:txBody>
      </p:sp>
    </p:spTree>
    <p:extLst>
      <p:ext uri="{BB962C8B-B14F-4D97-AF65-F5344CB8AC3E}">
        <p14:creationId xmlns:p14="http://schemas.microsoft.com/office/powerpoint/2010/main" val="320303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7DB7E-56D5-4A63-9458-BBF38EBA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Undersampling</a:t>
            </a:r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14829F-1069-45A8-A66D-07EF7C2A3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32" y="2303716"/>
            <a:ext cx="6344535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38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F366D4-189D-4649-8CCD-40F9792F2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Modelado</a:t>
            </a:r>
          </a:p>
        </p:txBody>
      </p:sp>
      <p:pic>
        <p:nvPicPr>
          <p:cNvPr id="2050" name="Picture 2" descr="Naive Bayes: las matemáticas detrás de esto, cómo funciona y un ejemplo">
            <a:extLst>
              <a:ext uri="{FF2B5EF4-FFF2-40B4-BE49-F238E27FC236}">
                <a16:creationId xmlns:a16="http://schemas.microsoft.com/office/drawing/2014/main" id="{51F1D89F-45F5-43D7-8EAD-2183E23D8B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1" y="2702210"/>
            <a:ext cx="3248993" cy="213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C8E740F-4085-4BAF-A580-962A5E47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116" y="1769048"/>
            <a:ext cx="4393781" cy="2321797"/>
          </a:xfrm>
          <a:prstGeom prst="rect">
            <a:avLst/>
          </a:prstGeom>
        </p:spPr>
      </p:pic>
      <p:pic>
        <p:nvPicPr>
          <p:cNvPr id="2054" name="Picture 6" descr="What Is Support Vector Machine (SVM) In Machine Learning">
            <a:extLst>
              <a:ext uri="{FF2B5EF4-FFF2-40B4-BE49-F238E27FC236}">
                <a16:creationId xmlns:a16="http://schemas.microsoft.com/office/drawing/2014/main" id="{327DE0E3-4A5B-4C95-B9C0-5007FDF29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639" y="3364056"/>
            <a:ext cx="3633361" cy="204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cision Tree Classification Clearly Explained! - YouTube">
            <a:extLst>
              <a:ext uri="{FF2B5EF4-FFF2-40B4-BE49-F238E27FC236}">
                <a16:creationId xmlns:a16="http://schemas.microsoft.com/office/drawing/2014/main" id="{8D6FE829-3B9E-4241-9389-EBA784C84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511" y="4975809"/>
            <a:ext cx="3248993" cy="182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338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ABF19-E8CA-47F0-9B9A-215BEC5AD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36539"/>
            <a:ext cx="10363200" cy="1314443"/>
          </a:xfrm>
        </p:spPr>
        <p:txBody>
          <a:bodyPr/>
          <a:lstStyle/>
          <a:p>
            <a:r>
              <a:rPr lang="es-ES" dirty="0"/>
              <a:t>Resultados 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73C85F1-309F-4247-9599-32D3234695D5}"/>
              </a:ext>
            </a:extLst>
          </p:cNvPr>
          <p:cNvCxnSpPr/>
          <p:nvPr/>
        </p:nvCxnSpPr>
        <p:spPr>
          <a:xfrm>
            <a:off x="6344148" y="2028821"/>
            <a:ext cx="0" cy="4343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A6BC28A-4273-46FD-9446-4AD2BD07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955"/>
            <a:ext cx="6166878" cy="362953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77EF8C-8C3B-4DEA-9C37-335F72A6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534" y="2276955"/>
            <a:ext cx="5302207" cy="3790006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358882-71F2-4490-A49F-2B356A86A189}"/>
              </a:ext>
            </a:extLst>
          </p:cNvPr>
          <p:cNvCxnSpPr/>
          <p:nvPr/>
        </p:nvCxnSpPr>
        <p:spPr>
          <a:xfrm>
            <a:off x="914400" y="4122355"/>
            <a:ext cx="1069570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842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0E089B-1150-45A9-B13A-56CAD1277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6" y="1549605"/>
            <a:ext cx="8078327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8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ABF19-E8CA-47F0-9B9A-215BEC5A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Conclusiones</a:t>
            </a:r>
            <a:endParaRPr lang="es-E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001D108-71FC-4CD4-BDB4-F09308D3A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10363200" cy="3088460"/>
          </a:xfrm>
        </p:spPr>
        <p:txBody>
          <a:bodyPr>
            <a:normAutofit/>
          </a:bodyPr>
          <a:lstStyle/>
          <a:p>
            <a:r>
              <a:rPr lang="es-ES" sz="2400" b="0" i="0" dirty="0">
                <a:solidFill>
                  <a:srgbClr val="000000"/>
                </a:solidFill>
                <a:effectLst/>
                <a:latin typeface="Helvetica Neue"/>
              </a:rPr>
              <a:t>Se    obtuvieron en todos las métricas resultados altamente positivos con todos los modelos empleados pero la velocidad que se obtuvo con el modelo de </a:t>
            </a:r>
            <a:r>
              <a:rPr lang="es-ES" sz="2400" b="0" i="0" dirty="0" err="1">
                <a:solidFill>
                  <a:srgbClr val="000000"/>
                </a:solidFill>
                <a:effectLst/>
                <a:latin typeface="Helvetica Neue"/>
              </a:rPr>
              <a:t>Naive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Helvetica Neue"/>
              </a:rPr>
              <a:t> Bayes fue altamente superior. </a:t>
            </a:r>
          </a:p>
          <a:p>
            <a:r>
              <a:rPr lang="es-ES" sz="2400" dirty="0">
                <a:solidFill>
                  <a:srgbClr val="000000"/>
                </a:solidFill>
                <a:latin typeface="Helvetica Neue"/>
              </a:rPr>
              <a:t>Se podría haber realizado un estudio incorporando los otros parámetros como </a:t>
            </a:r>
            <a:r>
              <a:rPr lang="es-ES" sz="2400" dirty="0" err="1">
                <a:solidFill>
                  <a:srgbClr val="000000"/>
                </a:solidFill>
                <a:latin typeface="Helvetica Neue"/>
              </a:rPr>
              <a:t>cool</a:t>
            </a:r>
            <a:r>
              <a:rPr lang="es-ES" sz="24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s-ES" sz="2400" dirty="0" err="1">
                <a:solidFill>
                  <a:srgbClr val="000000"/>
                </a:solidFill>
                <a:latin typeface="Helvetica Neue"/>
              </a:rPr>
              <a:t>funny</a:t>
            </a:r>
            <a:r>
              <a:rPr lang="es-ES" sz="2400" dirty="0">
                <a:solidFill>
                  <a:srgbClr val="000000"/>
                </a:solidFill>
                <a:latin typeface="Helvetica Neue"/>
              </a:rPr>
              <a:t> si conociéramos más del negocio.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53785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BF5C8-6348-4035-A2EB-F0198E6C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F578FB-F508-4692-B273-65971B2CB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b="0" i="0" dirty="0">
                <a:solidFill>
                  <a:srgbClr val="000000"/>
                </a:solidFill>
                <a:effectLst/>
                <a:latin typeface="Helvetica Neue"/>
              </a:rPr>
              <a:t>El objetivo que van a tener es construir un clasificador el cual pueda predecir si una revisión realizada por un usuario es positiva o negativa (buena o mala).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56149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ABF19-E8CA-47F0-9B9A-215BEC5A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Pasos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1260F54-5BDB-43FC-9F64-95F4E5616D46}"/>
              </a:ext>
            </a:extLst>
          </p:cNvPr>
          <p:cNvSpPr/>
          <p:nvPr/>
        </p:nvSpPr>
        <p:spPr>
          <a:xfrm>
            <a:off x="4614333" y="1964267"/>
            <a:ext cx="2802467" cy="821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0000"/>
                </a:solidFill>
                <a:latin typeface="Helvetica Neue"/>
              </a:rPr>
              <a:t>Análisis exploratorio de los datos</a:t>
            </a:r>
            <a:endParaRPr lang="es-AR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53C613D-B903-4CCA-85DB-A5B23D1CCE85}"/>
              </a:ext>
            </a:extLst>
          </p:cNvPr>
          <p:cNvSpPr/>
          <p:nvPr/>
        </p:nvSpPr>
        <p:spPr>
          <a:xfrm>
            <a:off x="4614333" y="3075509"/>
            <a:ext cx="2802467" cy="821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0000"/>
                </a:solidFill>
                <a:latin typeface="Helvetica Neue"/>
              </a:rPr>
              <a:t>Selección del Target</a:t>
            </a:r>
            <a:endParaRPr lang="es-AR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89CF606-4E7D-4BD6-93C9-1824BB9A2CAC}"/>
              </a:ext>
            </a:extLst>
          </p:cNvPr>
          <p:cNvSpPr/>
          <p:nvPr/>
        </p:nvSpPr>
        <p:spPr>
          <a:xfrm>
            <a:off x="4614333" y="4320109"/>
            <a:ext cx="2802467" cy="821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0" i="0" dirty="0">
                <a:solidFill>
                  <a:srgbClr val="000000"/>
                </a:solidFill>
                <a:effectLst/>
                <a:latin typeface="Helvetica Neue"/>
              </a:rPr>
              <a:t>Entrenado del modelo</a:t>
            </a:r>
            <a:endParaRPr lang="es-AR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3D64B394-A797-4D75-8B27-00D099A8A969}"/>
              </a:ext>
            </a:extLst>
          </p:cNvPr>
          <p:cNvSpPr/>
          <p:nvPr/>
        </p:nvSpPr>
        <p:spPr>
          <a:xfrm>
            <a:off x="4614333" y="5486400"/>
            <a:ext cx="2802467" cy="821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0" i="0" dirty="0">
                <a:solidFill>
                  <a:srgbClr val="000000"/>
                </a:solidFill>
                <a:effectLst/>
                <a:latin typeface="Helvetica Neue"/>
              </a:rPr>
              <a:t>Resultados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20019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ABF19-E8CA-47F0-9B9A-215BEC5A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Entendiendo el data set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7587B9E0-E551-4668-AAD7-A9612CF6A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37068"/>
              </p:ext>
            </p:extLst>
          </p:nvPr>
        </p:nvGraphicFramePr>
        <p:xfrm>
          <a:off x="914400" y="2413000"/>
          <a:ext cx="4505886" cy="3794499"/>
        </p:xfrm>
        <a:graphic>
          <a:graphicData uri="http://schemas.openxmlformats.org/drawingml/2006/table">
            <a:tbl>
              <a:tblPr/>
              <a:tblGrid>
                <a:gridCol w="2979302">
                  <a:extLst>
                    <a:ext uri="{9D8B030D-6E8A-4147-A177-3AD203B41FA5}">
                      <a16:colId xmlns:a16="http://schemas.microsoft.com/office/drawing/2014/main" val="1322315229"/>
                    </a:ext>
                  </a:extLst>
                </a:gridCol>
                <a:gridCol w="1526584">
                  <a:extLst>
                    <a:ext uri="{9D8B030D-6E8A-4147-A177-3AD203B41FA5}">
                      <a16:colId xmlns:a16="http://schemas.microsoft.com/office/drawing/2014/main" val="3774549236"/>
                    </a:ext>
                  </a:extLst>
                </a:gridCol>
              </a:tblGrid>
              <a:tr h="387324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Columna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Tipo de dato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802354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business_id</a:t>
                      </a:r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 err="1"/>
                        <a:t>object</a:t>
                      </a:r>
                      <a:r>
                        <a:rPr lang="es-AR" sz="2000" dirty="0"/>
                        <a:t> 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31999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cool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 err="1"/>
                        <a:t>object</a:t>
                      </a:r>
                      <a:r>
                        <a:rPr lang="es-AR" sz="2000" dirty="0"/>
                        <a:t> 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5506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 err="1"/>
                        <a:t>object</a:t>
                      </a:r>
                      <a:r>
                        <a:rPr lang="es-AR" sz="2000" dirty="0"/>
                        <a:t> 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928898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funny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/>
                        <a:t>float64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79324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review_id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 err="1"/>
                        <a:t>object</a:t>
                      </a:r>
                      <a:r>
                        <a:rPr lang="es-AR" sz="2000" dirty="0"/>
                        <a:t> 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840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stars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/>
                        <a:t>float64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446360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 err="1"/>
                        <a:t>object</a:t>
                      </a:r>
                      <a:r>
                        <a:rPr lang="es-AR" sz="2000" dirty="0"/>
                        <a:t> 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113647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useful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/>
                        <a:t>float64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625984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user_id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 err="1"/>
                        <a:t>object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243587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0E3C398E-B179-43DE-AF17-0A127A6F38D5}"/>
              </a:ext>
            </a:extLst>
          </p:cNvPr>
          <p:cNvSpPr txBox="1"/>
          <p:nvPr/>
        </p:nvSpPr>
        <p:spPr>
          <a:xfrm>
            <a:off x="423332" y="584769"/>
            <a:ext cx="3826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b="0" i="0" dirty="0">
                <a:solidFill>
                  <a:srgbClr val="000000"/>
                </a:solidFill>
                <a:effectLst/>
                <a:latin typeface="Helvetica Neue"/>
              </a:rPr>
              <a:t>Análisis exploratorio de los datos</a:t>
            </a:r>
            <a:endParaRPr lang="es-AR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CDE3577-6B05-4083-A0DC-8F2711734FF4}"/>
              </a:ext>
            </a:extLst>
          </p:cNvPr>
          <p:cNvSpPr/>
          <p:nvPr/>
        </p:nvSpPr>
        <p:spPr>
          <a:xfrm>
            <a:off x="6383867" y="2686043"/>
            <a:ext cx="4064000" cy="880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9 Columnas y 3.342.958 Filas </a:t>
            </a:r>
          </a:p>
        </p:txBody>
      </p:sp>
    </p:spTree>
    <p:extLst>
      <p:ext uri="{BB962C8B-B14F-4D97-AF65-F5344CB8AC3E}">
        <p14:creationId xmlns:p14="http://schemas.microsoft.com/office/powerpoint/2010/main" val="228744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>
            <a:extLst>
              <a:ext uri="{FF2B5EF4-FFF2-40B4-BE49-F238E27FC236}">
                <a16:creationId xmlns:a16="http://schemas.microsoft.com/office/drawing/2014/main" id="{D37E3033-DBB7-470F-9915-93F20DB6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740" y="198771"/>
            <a:ext cx="6932788" cy="1357094"/>
          </a:xfrm>
        </p:spPr>
        <p:txBody>
          <a:bodyPr>
            <a:normAutofit/>
          </a:bodyPr>
          <a:lstStyle/>
          <a:p>
            <a:r>
              <a:rPr lang="es-ES" dirty="0"/>
              <a:t>Análisis exploratorio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05A4B30-33D0-457C-BD30-88AE344C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9" y="1468155"/>
            <a:ext cx="4885239" cy="2581255"/>
          </a:xfrm>
          <a:prstGeom prst="rect">
            <a:avLst/>
          </a:prstGeom>
        </p:spPr>
      </p:pic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5088A12F-9781-4B3A-8581-EDF1B88B7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63677"/>
              </p:ext>
            </p:extLst>
          </p:nvPr>
        </p:nvGraphicFramePr>
        <p:xfrm>
          <a:off x="6994930" y="1495713"/>
          <a:ext cx="4109394" cy="243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97">
                  <a:extLst>
                    <a:ext uri="{9D8B030D-6E8A-4147-A177-3AD203B41FA5}">
                      <a16:colId xmlns:a16="http://schemas.microsoft.com/office/drawing/2014/main" val="3328566297"/>
                    </a:ext>
                  </a:extLst>
                </a:gridCol>
                <a:gridCol w="2054697">
                  <a:extLst>
                    <a:ext uri="{9D8B030D-6E8A-4147-A177-3AD203B41FA5}">
                      <a16:colId xmlns:a16="http://schemas.microsoft.com/office/drawing/2014/main" val="4182502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sz="1600" dirty="0"/>
                        <a:t>Usuario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600" dirty="0"/>
                        <a:t>Cantidad de reseñas realizadas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089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013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067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928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092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991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843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77350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0B508E4F-B6D6-4A8A-B800-3B7EDF80F0CF}"/>
              </a:ext>
            </a:extLst>
          </p:cNvPr>
          <p:cNvSpPr txBox="1"/>
          <p:nvPr/>
        </p:nvSpPr>
        <p:spPr>
          <a:xfrm>
            <a:off x="7997057" y="874975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Ranking de usuarios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32DF9B1-27FA-4243-8DC5-7634A8BBA9C3}"/>
              </a:ext>
            </a:extLst>
          </p:cNvPr>
          <p:cNvSpPr txBox="1"/>
          <p:nvPr/>
        </p:nvSpPr>
        <p:spPr>
          <a:xfrm>
            <a:off x="1570965" y="11263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Reseñas realizadas por año</a:t>
            </a:r>
            <a:endParaRPr lang="es-AR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1198C8F-CAE9-4AC4-9769-D19D2832C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18" y="4342322"/>
            <a:ext cx="3657643" cy="237304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96673DF-8F76-4FDB-B697-2038AE80D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015" y="4554034"/>
            <a:ext cx="3223067" cy="216948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42459DB-1BEA-41CA-8F69-D98749FD12E7}"/>
              </a:ext>
            </a:extLst>
          </p:cNvPr>
          <p:cNvSpPr txBox="1"/>
          <p:nvPr/>
        </p:nvSpPr>
        <p:spPr>
          <a:xfrm>
            <a:off x="1130699" y="40372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Distribución de la cantidad de reseñas</a:t>
            </a:r>
            <a:endParaRPr lang="es-AR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BEF20C5-7234-43D7-9C2B-853BF195C12C}"/>
              </a:ext>
            </a:extLst>
          </p:cNvPr>
          <p:cNvSpPr txBox="1"/>
          <p:nvPr/>
        </p:nvSpPr>
        <p:spPr>
          <a:xfrm>
            <a:off x="6015938" y="40494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Distribución de la cantidad de reseñas (quitando los “</a:t>
            </a:r>
            <a:r>
              <a:rPr lang="es-ES" dirty="0" err="1"/>
              <a:t>Outliers</a:t>
            </a:r>
            <a:r>
              <a:rPr lang="es-ES" dirty="0"/>
              <a:t>”)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72761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>
            <a:extLst>
              <a:ext uri="{FF2B5EF4-FFF2-40B4-BE49-F238E27FC236}">
                <a16:creationId xmlns:a16="http://schemas.microsoft.com/office/drawing/2014/main" id="{D37E3033-DBB7-470F-9915-93F20DB6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212" y="217706"/>
            <a:ext cx="10810521" cy="1357094"/>
          </a:xfrm>
        </p:spPr>
        <p:txBody>
          <a:bodyPr>
            <a:normAutofit/>
          </a:bodyPr>
          <a:lstStyle/>
          <a:p>
            <a:r>
              <a:rPr lang="es-ES" dirty="0"/>
              <a:t>Set de datos con el que vamos a trabajar…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A857196-2F87-4E4B-9DCE-0AE7AADD4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781" y="1275359"/>
            <a:ext cx="8049748" cy="24958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E71001B-A883-4B4C-A039-EFB483EBD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79" y="3771257"/>
            <a:ext cx="10059940" cy="313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9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FABD6-D252-42A4-BB52-0B282267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236" y="494147"/>
            <a:ext cx="4193309" cy="706582"/>
          </a:xfrm>
        </p:spPr>
        <p:txBody>
          <a:bodyPr/>
          <a:lstStyle/>
          <a:p>
            <a:r>
              <a:rPr lang="es-AR" dirty="0"/>
              <a:t>Quitando </a:t>
            </a:r>
            <a:r>
              <a:rPr lang="es-AR" dirty="0" err="1"/>
              <a:t>outliers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1893F9-052C-4548-A2B8-898990B4F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3" y="2371872"/>
            <a:ext cx="10640910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74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3B9563-1DEC-41AF-AA1E-F69CBCCBB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472" y="258949"/>
            <a:ext cx="10363200" cy="1314443"/>
          </a:xfrm>
        </p:spPr>
        <p:txBody>
          <a:bodyPr/>
          <a:lstStyle/>
          <a:p>
            <a:r>
              <a:rPr lang="es-AR" dirty="0"/>
              <a:t>Distribución de las </a:t>
            </a:r>
            <a:r>
              <a:rPr lang="es-AR" dirty="0" err="1"/>
              <a:t>reviews</a:t>
            </a:r>
            <a:r>
              <a:rPr lang="es-AR" dirty="0"/>
              <a:t> vs las estrellas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A1A2B2-EB3E-4964-970C-51C96AD65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5857"/>
            <a:ext cx="5761443" cy="31062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E5CA085-77F0-42B7-8B67-5E845B8B8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411" y="1730993"/>
            <a:ext cx="6906589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35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3B9563-1DEC-41AF-AA1E-F69CBCCBB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472" y="258949"/>
            <a:ext cx="10363200" cy="1314443"/>
          </a:xfrm>
        </p:spPr>
        <p:txBody>
          <a:bodyPr/>
          <a:lstStyle/>
          <a:p>
            <a:r>
              <a:rPr lang="es-AR" dirty="0"/>
              <a:t>Longitud de las reseñas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5148532-B176-427F-B1B5-E79EAA0E9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20" y="1357745"/>
            <a:ext cx="6042439" cy="278617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A869D56-8824-45C7-8FAA-79CE96FDE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47" y="1357745"/>
            <a:ext cx="4563813" cy="286194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49DEE7D-67C7-490F-B627-DE0EF0824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378" y="3961421"/>
            <a:ext cx="4801622" cy="286194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E271EDE-37E6-4A26-9EDC-B1DF74281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631" y="4143917"/>
            <a:ext cx="4330991" cy="270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86448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3762</TotalTime>
  <Words>230</Words>
  <Application>Microsoft Office PowerPoint</Application>
  <PresentationFormat>Panorámica</PresentationFormat>
  <Paragraphs>67</Paragraphs>
  <Slides>17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Grandview Display</vt:lpstr>
      <vt:lpstr>Helvetica Neue</vt:lpstr>
      <vt:lpstr>DashVTI</vt:lpstr>
      <vt:lpstr>Diplomatura en Ciencias de Datos</vt:lpstr>
      <vt:lpstr>Objetivos</vt:lpstr>
      <vt:lpstr>Pasos</vt:lpstr>
      <vt:lpstr>Entendiendo el data set</vt:lpstr>
      <vt:lpstr>Análisis exploratorio</vt:lpstr>
      <vt:lpstr>Set de datos con el que vamos a trabajar…</vt:lpstr>
      <vt:lpstr>Quitando outliers</vt:lpstr>
      <vt:lpstr>Distribución de las reviews vs las estrellas</vt:lpstr>
      <vt:lpstr>Longitud de las reseñas</vt:lpstr>
      <vt:lpstr>Selección del target</vt:lpstr>
      <vt:lpstr>Presentación de PowerPoint</vt:lpstr>
      <vt:lpstr>Presentación de PowerPoint</vt:lpstr>
      <vt:lpstr>Undersampling</vt:lpstr>
      <vt:lpstr>Modelado</vt:lpstr>
      <vt:lpstr>Resultados </vt:lpstr>
      <vt:lpstr>Presentación de PowerPoint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Diplomatura en Ciencias de Datos</dc:title>
  <dc:creator>Israel Pavelek</dc:creator>
  <cp:lastModifiedBy>Israel Pavelek</cp:lastModifiedBy>
  <cp:revision>42</cp:revision>
  <dcterms:created xsi:type="dcterms:W3CDTF">2021-07-08T12:26:35Z</dcterms:created>
  <dcterms:modified xsi:type="dcterms:W3CDTF">2021-11-07T22:23:01Z</dcterms:modified>
</cp:coreProperties>
</file>